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4" r:id="rId1"/>
  </p:sldMasterIdLst>
  <p:notesMasterIdLst>
    <p:notesMasterId r:id="rId18"/>
  </p:notesMasterIdLst>
  <p:sldIdLst>
    <p:sldId id="266" r:id="rId2"/>
    <p:sldId id="293" r:id="rId3"/>
    <p:sldId id="294" r:id="rId4"/>
    <p:sldId id="295" r:id="rId5"/>
    <p:sldId id="296" r:id="rId6"/>
    <p:sldId id="297" r:id="rId7"/>
    <p:sldId id="301" r:id="rId8"/>
    <p:sldId id="302" r:id="rId9"/>
    <p:sldId id="303" r:id="rId10"/>
    <p:sldId id="304" r:id="rId11"/>
    <p:sldId id="299" r:id="rId12"/>
    <p:sldId id="283" r:id="rId13"/>
    <p:sldId id="306" r:id="rId14"/>
    <p:sldId id="305" r:id="rId15"/>
    <p:sldId id="290" r:id="rId16"/>
    <p:sldId id="286" r:id="rId17"/>
  </p:sldIdLst>
  <p:sldSz cx="17340263" cy="9753600"/>
  <p:notesSz cx="13004800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6" autoAdjust="0"/>
    <p:restoredTop sz="94660"/>
  </p:normalViewPr>
  <p:slideViewPr>
    <p:cSldViewPr>
      <p:cViewPr varScale="1">
        <p:scale>
          <a:sx n="73" d="100"/>
          <a:sy n="73" d="100"/>
        </p:scale>
        <p:origin x="90" y="210"/>
      </p:cViewPr>
      <p:guideLst>
        <p:guide orient="horz" pos="288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10553-51EB-4B0B-8D71-366AB485C16B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6638" y="1219200"/>
            <a:ext cx="58515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E398-4C78-45C7-8588-736E92A2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4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500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 somb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2" cy="9753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40" y="8468377"/>
            <a:ext cx="1809092" cy="11328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731" y="8773107"/>
            <a:ext cx="1472158" cy="52336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3189546"/>
            <a:ext cx="17340261" cy="64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somb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4" y="7086600"/>
            <a:ext cx="17343438" cy="2667000"/>
          </a:xfrm>
          <a:prstGeom prst="rect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67600"/>
            <a:ext cx="17340263" cy="2209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698" y="7347928"/>
            <a:ext cx="912321" cy="65454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5414131" y="8927857"/>
            <a:ext cx="1145455" cy="4909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c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68" y="7086600"/>
            <a:ext cx="17449800" cy="2743200"/>
          </a:xfrm>
          <a:prstGeom prst="rect">
            <a:avLst/>
          </a:prstGeom>
        </p:spPr>
      </p:pic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" y="7391400"/>
            <a:ext cx="17340265" cy="22736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01" y="7344655"/>
            <a:ext cx="835303" cy="5890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3824" r="7539" b="26201"/>
          <a:stretch/>
        </p:blipFill>
        <p:spPr>
          <a:xfrm>
            <a:off x="15411852" y="8934024"/>
            <a:ext cx="1152000" cy="52363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5154059" y="8111837"/>
            <a:ext cx="1662545" cy="692727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58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340263" cy="975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17356931" cy="6721033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7356931" cy="28194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-1555" r="96" b="16489"/>
          <a:stretch/>
        </p:blipFill>
        <p:spPr>
          <a:xfrm>
            <a:off x="3209" y="3243241"/>
            <a:ext cx="17356931" cy="65103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5502667" y="8610600"/>
            <a:ext cx="1260000" cy="5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3623131" y="8680200"/>
            <a:ext cx="15143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IASI LATMOS - ULB</a:t>
            </a:r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2758137" y="2285999"/>
            <a:ext cx="11823988" cy="3174249"/>
          </a:xfrm>
        </p:spPr>
        <p:txBody>
          <a:bodyPr anchor="b" anchorCtr="0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25" y="1567800"/>
            <a:ext cx="1990812" cy="140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64726"/>
            <a:ext cx="17340265" cy="22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2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3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206490"/>
            <a:ext cx="7400925" cy="6578736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206488"/>
            <a:ext cx="7402512" cy="6578737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DDB7-88AC-4405-A32B-EE0408D4BCD4}" type="datetime1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8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189027"/>
            <a:ext cx="7335838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124200"/>
            <a:ext cx="7335838" cy="5678488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875" y="2189027"/>
            <a:ext cx="7370763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124200"/>
            <a:ext cx="7370763" cy="56784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BB86-F7E1-4436-8DF1-F44E9F46A540}" type="datetime1">
              <a:rPr lang="fr-FR" smtClean="0"/>
              <a:t>06/12/2021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1" y="1219199"/>
            <a:ext cx="4275930" cy="17065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131" y="1404938"/>
            <a:ext cx="10155237" cy="69310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02531" y="2925763"/>
            <a:ext cx="4267200" cy="54213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CB37-DBE7-457A-91BD-C8128FAA5DCF}" type="datetime1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6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8FAB-4B17-4A6F-B9BB-6FA2857A954B}" type="datetime1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7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38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206488"/>
            <a:ext cx="14955837" cy="657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0771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A8B2A25C-14B4-478D-B47F-B33B4B13F89A}" type="datetime1">
              <a:rPr lang="fr-FR" smtClean="0"/>
              <a:pPr/>
              <a:t>06/12/2021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IASI LATMOS - ULB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070931" y="9040813"/>
            <a:ext cx="10771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1"/>
                </a:solidFill>
              </a:defRPr>
            </a:lvl1pPr>
          </a:lstStyle>
          <a:p>
            <a:fld id="{52CEA935-C22D-49F9-A2CC-0D06D247411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17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5" r:id="rId2"/>
    <p:sldLayoutId id="2147483767" r:id="rId3"/>
    <p:sldLayoutId id="2147483766" r:id="rId4"/>
    <p:sldLayoutId id="2147483768" r:id="rId5"/>
    <p:sldLayoutId id="2147483769" r:id="rId6"/>
    <p:sldLayoutId id="2147483772" r:id="rId7"/>
    <p:sldLayoutId id="2147483770" r:id="rId8"/>
    <p:sldLayoutId id="2147483775" r:id="rId9"/>
    <p:sldLayoutId id="2147483774" r:id="rId10"/>
    <p:sldLayoutId id="2147483776" r:id="rId11"/>
    <p:sldLayoutId id="2147483777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i="1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ozonewatch.gsfc.nasa.gov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3836794" cy="3863224"/>
          </a:xfrm>
        </p:spPr>
        <p:txBody>
          <a:bodyPr>
            <a:normAutofit/>
          </a:bodyPr>
          <a:lstStyle/>
          <a:p>
            <a:r>
              <a:rPr lang="en-GB" dirty="0"/>
              <a:t>Antarctic Ozone Enhancement During The 2019 Sudden Stratospheric Warming Event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algn="l"/>
            <a:r>
              <a:rPr lang="en-GB" sz="2400" b="1" u="sng" dirty="0"/>
              <a:t>Sarah Safieddine </a:t>
            </a:r>
            <a:r>
              <a:rPr lang="en-GB" sz="2400" b="1" baseline="30000" dirty="0"/>
              <a:t>(1)</a:t>
            </a:r>
            <a:r>
              <a:rPr lang="en-GB" sz="2400" b="1" dirty="0"/>
              <a:t>, </a:t>
            </a:r>
            <a:r>
              <a:rPr lang="en-GB" sz="2400" dirty="0"/>
              <a:t>Marie Bouillon</a:t>
            </a:r>
            <a:r>
              <a:rPr lang="en-GB" sz="2400" baseline="30000" dirty="0"/>
              <a:t>(1)</a:t>
            </a:r>
            <a:r>
              <a:rPr lang="en-GB" sz="2400" dirty="0"/>
              <a:t>, Ana-Claudia </a:t>
            </a:r>
            <a:r>
              <a:rPr lang="en-GB" sz="2400" dirty="0" err="1"/>
              <a:t>Paracho</a:t>
            </a:r>
            <a:r>
              <a:rPr lang="en-GB" sz="2400" baseline="30000" dirty="0"/>
              <a:t>(1)</a:t>
            </a:r>
            <a:r>
              <a:rPr lang="en-GB" sz="2400" dirty="0"/>
              <a:t>, Julien Jumelet</a:t>
            </a:r>
            <a:r>
              <a:rPr lang="en-GB" sz="2400" baseline="30000" dirty="0"/>
              <a:t>(1)</a:t>
            </a:r>
            <a:r>
              <a:rPr lang="en-GB" sz="2400" dirty="0"/>
              <a:t>, </a:t>
            </a:r>
            <a:r>
              <a:rPr lang="en-GB" sz="2400" dirty="0" err="1"/>
              <a:t>Florent</a:t>
            </a:r>
            <a:r>
              <a:rPr lang="en-GB" sz="2400" dirty="0"/>
              <a:t> </a:t>
            </a:r>
            <a:r>
              <a:rPr lang="en-GB" sz="2400" dirty="0" err="1"/>
              <a:t>Tencé</a:t>
            </a:r>
            <a:r>
              <a:rPr lang="en-GB" sz="2400" baseline="30000" dirty="0"/>
              <a:t>(1)</a:t>
            </a:r>
            <a:r>
              <a:rPr lang="en-GB" sz="2400" dirty="0"/>
              <a:t>, Andrea Pazmino</a:t>
            </a:r>
            <a:r>
              <a:rPr lang="en-GB" sz="2400" baseline="30000" dirty="0"/>
              <a:t>(1)</a:t>
            </a:r>
            <a:r>
              <a:rPr lang="en-GB" sz="2400" dirty="0"/>
              <a:t>, Florence Goutail</a:t>
            </a:r>
            <a:r>
              <a:rPr lang="en-GB" sz="2400" baseline="30000" dirty="0"/>
              <a:t>(1)</a:t>
            </a:r>
            <a:r>
              <a:rPr lang="en-GB" sz="2400" dirty="0"/>
              <a:t>, Catherine </a:t>
            </a:r>
            <a:r>
              <a:rPr lang="en-GB" sz="2400" dirty="0" err="1"/>
              <a:t>Wespes</a:t>
            </a:r>
            <a:r>
              <a:rPr lang="en-GB" sz="2400" baseline="30000" dirty="0"/>
              <a:t>(2)</a:t>
            </a:r>
            <a:r>
              <a:rPr lang="en-GB" sz="2400" dirty="0"/>
              <a:t>, Slimane Bekki</a:t>
            </a:r>
            <a:r>
              <a:rPr lang="en-GB" sz="2400" baseline="30000" dirty="0"/>
              <a:t>(1)</a:t>
            </a:r>
            <a:r>
              <a:rPr lang="en-GB" sz="2400" dirty="0"/>
              <a:t>, Anne Boynard</a:t>
            </a:r>
            <a:r>
              <a:rPr lang="en-GB" sz="2400" baseline="30000" dirty="0"/>
              <a:t>(1,3)</a:t>
            </a:r>
            <a:r>
              <a:rPr lang="en-GB" sz="2400" dirty="0"/>
              <a:t>, Juliette Hadji-Lazaro</a:t>
            </a:r>
            <a:r>
              <a:rPr lang="en-GB" sz="2400" baseline="30000" dirty="0"/>
              <a:t>(1)</a:t>
            </a:r>
            <a:r>
              <a:rPr lang="en-GB" sz="2400" dirty="0"/>
              <a:t>, Pierre-François Coheur</a:t>
            </a:r>
            <a:r>
              <a:rPr lang="en-GB" sz="2400" baseline="30000" dirty="0"/>
              <a:t>(2)</a:t>
            </a:r>
            <a:r>
              <a:rPr lang="en-GB" sz="2400" dirty="0"/>
              <a:t>, Daniel </a:t>
            </a:r>
            <a:r>
              <a:rPr lang="en-GB" sz="2400" dirty="0" err="1"/>
              <a:t>Hurtmans</a:t>
            </a:r>
            <a:r>
              <a:rPr lang="en-GB" sz="2400" baseline="30000" dirty="0"/>
              <a:t>(2)</a:t>
            </a:r>
            <a:r>
              <a:rPr lang="en-GB" sz="2400" dirty="0"/>
              <a:t>, and Cathy Clerbaux</a:t>
            </a:r>
            <a:r>
              <a:rPr lang="en-GB" sz="2400" baseline="30000" dirty="0"/>
              <a:t>(1,2)</a:t>
            </a:r>
            <a:endParaRPr lang="en-US" sz="2400" dirty="0"/>
          </a:p>
          <a:p>
            <a:pPr algn="l"/>
            <a:r>
              <a:rPr lang="en-GB" sz="1800" i="1" baseline="30000" dirty="0"/>
              <a:t> </a:t>
            </a:r>
            <a:r>
              <a:rPr lang="fr-FR" sz="1800" i="1" baseline="30000" dirty="0"/>
              <a:t>(1)</a:t>
            </a:r>
            <a:r>
              <a:rPr lang="fr-FR" sz="1800" i="1" dirty="0"/>
              <a:t> LATMOS/IPSL, Sorbonne Université, UVSQ, CNRS, Paris, France</a:t>
            </a:r>
            <a:endParaRPr lang="en-US" sz="1800" i="1" dirty="0"/>
          </a:p>
          <a:p>
            <a:pPr algn="l"/>
            <a:r>
              <a:rPr lang="fr-FR" sz="1800" i="1" baseline="30000" dirty="0"/>
              <a:t> </a:t>
            </a:r>
            <a:r>
              <a:rPr lang="en-GB" sz="1800" i="1" baseline="30000" dirty="0"/>
              <a:t>(2)</a:t>
            </a:r>
            <a:r>
              <a:rPr lang="en-GB" sz="1800" i="1" dirty="0"/>
              <a:t> </a:t>
            </a:r>
            <a:r>
              <a:rPr lang="en-US" sz="1800" i="1" dirty="0" err="1"/>
              <a:t>Université</a:t>
            </a:r>
            <a:r>
              <a:rPr lang="en-US" sz="1800" i="1" dirty="0"/>
              <a:t> </a:t>
            </a:r>
            <a:r>
              <a:rPr lang="en-US" sz="1800" i="1" dirty="0" err="1"/>
              <a:t>libre</a:t>
            </a:r>
            <a:r>
              <a:rPr lang="en-US" sz="1800" i="1" dirty="0"/>
              <a:t> de </a:t>
            </a:r>
            <a:r>
              <a:rPr lang="en-US" sz="1800" i="1" dirty="0" err="1"/>
              <a:t>Bruxelles</a:t>
            </a:r>
            <a:r>
              <a:rPr lang="en-US" sz="1800" i="1" dirty="0"/>
              <a:t> (ULB), Spectroscopy, Quantum Chemistry and Atmospheric Remote Sensing (SQUARES), Brussels, Belgium</a:t>
            </a:r>
          </a:p>
          <a:p>
            <a:pPr algn="l"/>
            <a:r>
              <a:rPr lang="fr-FR" sz="1800" baseline="30000" dirty="0"/>
              <a:t>(3)</a:t>
            </a:r>
            <a:r>
              <a:rPr lang="fr-FR" sz="1800" dirty="0"/>
              <a:t> </a:t>
            </a:r>
            <a:r>
              <a:rPr lang="fr-FR" sz="1800" i="1" dirty="0"/>
              <a:t>SPASCIA, Ramonville-Saint-Agne, 31520, France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1445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10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354931" y="121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69069" y="5522933"/>
            <a:ext cx="1734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531" y="6861557"/>
            <a:ext cx="3597824" cy="2698368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745331" y="1066800"/>
            <a:ext cx="11552366" cy="8686800"/>
            <a:chOff x="288131" y="781051"/>
            <a:chExt cx="12009566" cy="8972549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781051"/>
              <a:ext cx="11963400" cy="8972549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 rot="16200000">
              <a:off x="10809565" y="2321868"/>
              <a:ext cx="2514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Temperature [K]</a:t>
              </a:r>
              <a:endParaRPr lang="en-US" sz="2400" dirty="0"/>
            </a:p>
          </p:txBody>
        </p:sp>
        <p:sp>
          <p:nvSpPr>
            <p:cNvPr id="26" name="ZoneTexte 25"/>
            <p:cNvSpPr txBox="1"/>
            <p:nvPr/>
          </p:nvSpPr>
          <p:spPr>
            <a:xfrm rot="16200000">
              <a:off x="10597596" y="6550967"/>
              <a:ext cx="2895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Anomaly</a:t>
              </a:r>
              <a:endParaRPr lang="en-US" sz="24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01062" y="1219200"/>
            <a:ext cx="381000" cy="7467600"/>
          </a:xfrm>
          <a:prstGeom prst="rect">
            <a:avLst/>
          </a:prstGeom>
          <a:noFill/>
          <a:ln w="571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sudden effect on temperature</a:t>
            </a:r>
            <a:endParaRPr lang="en-US" sz="3200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554776" y="5367691"/>
            <a:ext cx="129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08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11</a:t>
            </a:fld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5317331" y="1447800"/>
            <a:ext cx="11352313" cy="7135813"/>
            <a:chOff x="1354931" y="2061154"/>
            <a:chExt cx="9482667" cy="686940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5292" y="5435519"/>
              <a:ext cx="9341945" cy="349504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4931" y="2061154"/>
              <a:ext cx="9482667" cy="3522133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444921" y="2338569"/>
              <a:ext cx="3878195" cy="33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64" dirty="0">
                  <a:latin typeface="Helvetica" panose="020B0604020202020204" pitchFamily="34" charset="0"/>
                  <a:cs typeface="Helvetica" panose="020B0604020202020204" pitchFamily="34" charset="0"/>
                </a:rPr>
                <a:t>IASI [60 90]</a:t>
              </a:r>
              <a:r>
                <a:rPr lang="fr-FR" sz="1564" baseline="30000" dirty="0">
                  <a:latin typeface="Helvetica" panose="020B0604020202020204" pitchFamily="34" charset="0"/>
                  <a:cs typeface="Helvetica" panose="020B0604020202020204" pitchFamily="34" charset="0"/>
                </a:rPr>
                <a:t>o</a:t>
              </a:r>
              <a:r>
                <a:rPr lang="fr-FR" sz="1564" dirty="0">
                  <a:latin typeface="Helvetica" panose="020B0604020202020204" pitchFamily="34" charset="0"/>
                  <a:cs typeface="Helvetica" panose="020B0604020202020204" pitchFamily="34" charset="0"/>
                </a:rPr>
                <a:t>S</a:t>
              </a:r>
              <a:endParaRPr lang="en-US" sz="1564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599656" y="6998199"/>
              <a:ext cx="742858" cy="26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38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30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188325" y="7095978"/>
              <a:ext cx="742858" cy="26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38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40</a:t>
              </a:r>
            </a:p>
          </p:txBody>
        </p:sp>
      </p:grpSp>
      <p:sp>
        <p:nvSpPr>
          <p:cNvPr id="20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Temperature anomaly also recorded at the Dumont </a:t>
            </a:r>
            <a:r>
              <a:rPr lang="en-US" sz="3200" dirty="0" err="1"/>
              <a:t>d</a:t>
            </a:r>
            <a:r>
              <a:rPr lang="en-US" sz="3200" dirty="0" err="1" smtClean="0"/>
              <a:t>’Urville</a:t>
            </a:r>
            <a:r>
              <a:rPr lang="en-US" sz="3200" dirty="0" smtClean="0"/>
              <a:t> station</a:t>
            </a:r>
            <a:endParaRPr lang="en-US" sz="3200" dirty="0"/>
          </a:p>
        </p:txBody>
      </p:sp>
      <p:grpSp>
        <p:nvGrpSpPr>
          <p:cNvPr id="26" name="Groupe 25"/>
          <p:cNvGrpSpPr/>
          <p:nvPr/>
        </p:nvGrpSpPr>
        <p:grpSpPr>
          <a:xfrm>
            <a:off x="717905" y="3292404"/>
            <a:ext cx="4683659" cy="3663298"/>
            <a:chOff x="809176" y="6576313"/>
            <a:chExt cx="3597824" cy="2698368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76" y="6576313"/>
              <a:ext cx="3597824" cy="2698368"/>
            </a:xfrm>
            <a:prstGeom prst="rect">
              <a:avLst/>
            </a:prstGeom>
          </p:spPr>
        </p:pic>
        <p:sp>
          <p:nvSpPr>
            <p:cNvPr id="25" name="Étoile à 5 branches 24"/>
            <p:cNvSpPr/>
            <p:nvPr/>
          </p:nvSpPr>
          <p:spPr>
            <a:xfrm>
              <a:off x="2680949" y="8119722"/>
              <a:ext cx="292671" cy="303670"/>
            </a:xfrm>
            <a:prstGeom prst="star5">
              <a:avLst/>
            </a:prstGeom>
            <a:solidFill>
              <a:schemeClr val="bg1"/>
            </a:solidFill>
            <a:ln w="19050" cap="rnd">
              <a:solidFill>
                <a:srgbClr val="E7ECF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2118451" y="5822463"/>
            <a:ext cx="213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Dumont </a:t>
            </a:r>
            <a:r>
              <a:rPr lang="en-US" b="1" dirty="0" err="1" smtClean="0">
                <a:solidFill>
                  <a:schemeClr val="bg2"/>
                </a:solidFill>
              </a:rPr>
              <a:t>d’Urville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IASI LATMOS - ULB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Dumont </a:t>
            </a:r>
            <a:r>
              <a:rPr lang="en-US" dirty="0" err="1" smtClean="0"/>
              <a:t>d’Urville</a:t>
            </a:r>
            <a:r>
              <a:rPr lang="en-US" dirty="0" smtClean="0"/>
              <a:t> station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Polar Stratospheric cloud formation?</a:t>
            </a:r>
            <a:endParaRPr lang="en-US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47"/>
          <a:stretch/>
        </p:blipFill>
        <p:spPr>
          <a:xfrm>
            <a:off x="580713" y="2266507"/>
            <a:ext cx="15544137" cy="32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IASI LATMOS - ULB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Dumont </a:t>
            </a:r>
            <a:r>
              <a:rPr lang="en-US" dirty="0" err="1"/>
              <a:t>d’Urville</a:t>
            </a:r>
            <a:r>
              <a:rPr lang="en-US" dirty="0"/>
              <a:t> station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Polar Stratospheric cloud formation?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3" y="2266507"/>
            <a:ext cx="15544137" cy="6458698"/>
          </a:xfrm>
          <a:prstGeom prst="rect">
            <a:avLst/>
          </a:prstGeom>
        </p:spPr>
      </p:pic>
      <p:pic>
        <p:nvPicPr>
          <p:cNvPr id="8" name="Image 7" descr="ErrRel_IASI_SAOZ_100k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/>
          <a:stretch>
            <a:fillRect/>
          </a:stretch>
        </p:blipFill>
        <p:spPr bwMode="auto">
          <a:xfrm>
            <a:off x="8334731" y="128451"/>
            <a:ext cx="7943850" cy="511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56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IASI LATMOS - ULB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Effect on ozone total columns</a:t>
            </a:r>
            <a:endParaRPr lang="en-US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52" y="1109642"/>
            <a:ext cx="6456395" cy="4842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914" y="1144207"/>
            <a:ext cx="6381107" cy="47865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36" y="5702027"/>
            <a:ext cx="14401800" cy="38404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156531" y="9384268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646464"/>
                </a:solidFill>
                <a:latin typeface="abcsans"/>
              </a:rPr>
              <a:t>Safieddine et al. </a:t>
            </a:r>
            <a:r>
              <a:rPr lang="en-US" i="1" dirty="0">
                <a:solidFill>
                  <a:srgbClr val="646464"/>
                </a:solidFill>
                <a:latin typeface="abcsans"/>
              </a:rPr>
              <a:t>(</a:t>
            </a:r>
            <a:r>
              <a:rPr lang="en-US" i="1" dirty="0" smtClean="0">
                <a:solidFill>
                  <a:srgbClr val="646464"/>
                </a:solidFill>
                <a:latin typeface="abcsans"/>
              </a:rPr>
              <a:t>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4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54831" y="1701085"/>
            <a:ext cx="16785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This dramatic fluctuation in the stratosphere </a:t>
            </a:r>
            <a:r>
              <a:rPr lang="en-US" sz="2800" dirty="0" smtClean="0"/>
              <a:t>alters </a:t>
            </a:r>
            <a:r>
              <a:rPr lang="en-US" sz="2800" dirty="0"/>
              <a:t>the weather in the lower atmosphere by affecting the southern hemisphere jet stream. This results in drier conditions over Australia </a:t>
            </a:r>
            <a:r>
              <a:rPr lang="en-US" sz="2800" dirty="0" smtClean="0"/>
              <a:t>that exacerbated </a:t>
            </a:r>
            <a:r>
              <a:rPr lang="en-US" sz="2800" dirty="0"/>
              <a:t>the Australian fires.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4973193" y="9040813"/>
            <a:ext cx="1077119" cy="519112"/>
          </a:xfrm>
        </p:spPr>
        <p:txBody>
          <a:bodyPr/>
          <a:lstStyle/>
          <a:p>
            <a:fld id="{52CEA935-C22D-49F9-A2CC-0D06D247411E}" type="slidenum">
              <a:rPr lang="fr-FR" smtClean="0"/>
              <a:t>15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78" y="-8529"/>
            <a:ext cx="17365641" cy="272509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r="65517"/>
          <a:stretch/>
        </p:blipFill>
        <p:spPr>
          <a:xfrm>
            <a:off x="4085442" y="3623855"/>
            <a:ext cx="4572000" cy="45148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27759" y="8106599"/>
            <a:ext cx="86677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Anomalous Australian climate conditions during the nine polar vortex weakening </a:t>
            </a:r>
            <a:r>
              <a:rPr lang="en-US" i="1" dirty="0" smtClean="0"/>
              <a:t>years</a:t>
            </a:r>
            <a:endParaRPr lang="en-US" i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67816"/>
          <a:stretch/>
        </p:blipFill>
        <p:spPr>
          <a:xfrm>
            <a:off x="9127331" y="3682092"/>
            <a:ext cx="4267200" cy="45148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489531" y="3579223"/>
            <a:ext cx="2453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646464"/>
                </a:solidFill>
                <a:latin typeface="abcsans"/>
              </a:rPr>
              <a:t>Lim et al. (2019</a:t>
            </a:r>
            <a:r>
              <a:rPr lang="en-US" i="1" dirty="0" smtClean="0">
                <a:solidFill>
                  <a:srgbClr val="646464"/>
                </a:solidFill>
                <a:latin typeface="abcsans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16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778" t="3279" r="3977"/>
          <a:stretch/>
        </p:blipFill>
        <p:spPr>
          <a:xfrm>
            <a:off x="10768971" y="887282"/>
            <a:ext cx="6543141" cy="658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3107" y="4342196"/>
            <a:ext cx="3643193" cy="471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211931" y="1423912"/>
            <a:ext cx="107843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SSW are exceptionally rare in the Southern Hemisphere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In 2019, special meteorological and dynamical conditions led to a weakening of the polar vortex and to a sudden increase in stratospheric temperatures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This led to less PSC formation and as such a lower destruction rates of ozone by heterogeneous chemistry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This </a:t>
            </a:r>
            <a:r>
              <a:rPr lang="en-US" sz="2400" b="1" dirty="0" smtClean="0"/>
              <a:t>does not</a:t>
            </a:r>
            <a:r>
              <a:rPr lang="en-US" sz="2400" dirty="0" smtClean="0"/>
              <a:t> indicate that the ozone hole has recovered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8" r="-9" b="-18"/>
          <a:stretch>
            <a:fillRect/>
          </a:stretch>
        </p:blipFill>
        <p:spPr bwMode="auto">
          <a:xfrm>
            <a:off x="669131" y="4795567"/>
            <a:ext cx="9829800" cy="49040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02584" y="9298315"/>
            <a:ext cx="3787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https://iasi.aeris-data.fr/</a:t>
            </a:r>
          </a:p>
        </p:txBody>
      </p:sp>
    </p:spTree>
    <p:extLst>
      <p:ext uri="{BB962C8B-B14F-4D97-AF65-F5344CB8AC3E}">
        <p14:creationId xmlns:p14="http://schemas.microsoft.com/office/powerpoint/2010/main" val="213947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2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Antarctic ozone from IASI</a:t>
            </a:r>
            <a:endParaRPr lang="en-US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13165931" y="7772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Anne Boynard (LATMOS)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8" r="-9" b="-18"/>
          <a:stretch>
            <a:fillRect/>
          </a:stretch>
        </p:blipFill>
        <p:spPr bwMode="auto">
          <a:xfrm>
            <a:off x="2574131" y="1066800"/>
            <a:ext cx="14381880" cy="71750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727531" y="4191000"/>
            <a:ext cx="1981200" cy="2286000"/>
          </a:xfrm>
          <a:prstGeom prst="rect">
            <a:avLst/>
          </a:prstGeom>
          <a:noFill/>
          <a:ln w="762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3830937" y="88319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Anne Boynard (LATMOS)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3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Antarctic ozone from IASI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8" r="-9" b="-18"/>
          <a:stretch>
            <a:fillRect/>
          </a:stretch>
        </p:blipFill>
        <p:spPr bwMode="auto">
          <a:xfrm>
            <a:off x="2574131" y="1066800"/>
            <a:ext cx="14381880" cy="71750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" y="1905000"/>
            <a:ext cx="7013072" cy="52578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50131" y="7190983"/>
            <a:ext cx="708660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Ozone hole area in 2019 (in blue) as compared to the mean of 2008-2018 (in red). Shaded areas corresponds to the standard deviation around the mean. Data are retrieved from </a:t>
            </a: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https://ozonewatch.gsfc.nasa.gov/</a:t>
            </a: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are calculated from measurements of TOMS, OMI, and OMPS.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397E-6 -3.54167E-6 L 0.15225 -0.00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8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IASI LATMOS - ULB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4</a:t>
            </a:fld>
            <a:endParaRPr lang="fr-FR"/>
          </a:p>
        </p:txBody>
      </p:sp>
      <p:sp>
        <p:nvSpPr>
          <p:cNvPr id="7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Sudden Stratospheric Warming - SSW (circa 1952): the essentials</a:t>
            </a:r>
            <a:endParaRPr lang="en-US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704713" y="1371600"/>
            <a:ext cx="8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Driven by upward travelling planetary waves (</a:t>
            </a:r>
            <a:r>
              <a:rPr lang="en-US" sz="2400" dirty="0" err="1" smtClean="0"/>
              <a:t>Rossby</a:t>
            </a:r>
            <a:r>
              <a:rPr lang="en-US" sz="2400" dirty="0" smtClean="0"/>
              <a:t> waves) that break the polar jets           more frequent in the Northern Hemisphere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winds in the polar vortex temporarily weaken, or even </a:t>
            </a:r>
            <a:r>
              <a:rPr lang="en-US" sz="2400" dirty="0" smtClean="0"/>
              <a:t>reverse. </a:t>
            </a:r>
            <a:r>
              <a:rPr lang="en-US" sz="2400" dirty="0"/>
              <a:t>The cold air then descends very rapidly in the polar vortex and this causes the temperature in the stratosphere to rise very rapidly, as much as 50­°C over only a few days; hence the term </a:t>
            </a:r>
            <a:r>
              <a:rPr lang="en-US" sz="2400" dirty="0" smtClean="0"/>
              <a:t>*sudden* </a:t>
            </a:r>
            <a:r>
              <a:rPr lang="en-US" sz="2400" dirty="0"/>
              <a:t>stratospheric warming.  </a:t>
            </a: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Perturbs the weather in the troposphere</a:t>
            </a:r>
            <a:endParaRPr lang="en-US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931" y="1181051"/>
            <a:ext cx="7364511" cy="736451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18524" y="6298793"/>
            <a:ext cx="7987189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Extremely rare in the southern hemisphere due to the stability of the vortex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Only 2 events recorded since the ozone hole discovery: 2002 and 2019</a:t>
            </a:r>
            <a:endParaRPr lang="en-US" sz="2800" b="1" dirty="0"/>
          </a:p>
        </p:txBody>
      </p:sp>
      <p:sp>
        <p:nvSpPr>
          <p:cNvPr id="12" name="Flèche droite 11"/>
          <p:cNvSpPr/>
          <p:nvPr/>
        </p:nvSpPr>
        <p:spPr>
          <a:xfrm>
            <a:off x="4174331" y="1892687"/>
            <a:ext cx="685800" cy="228600"/>
          </a:xfrm>
          <a:prstGeom prst="rightArrow">
            <a:avLst/>
          </a:prstGeom>
          <a:solidFill>
            <a:schemeClr val="tx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IASI LATMOS - ULB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5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polar vortex in 2019: the geopotential height</a:t>
            </a:r>
            <a:r>
              <a:rPr lang="en-US" sz="3200" dirty="0" smtClean="0">
                <a:solidFill>
                  <a:schemeClr val="accent2"/>
                </a:solidFill>
              </a:rPr>
              <a:t>* </a:t>
            </a:r>
            <a:r>
              <a:rPr lang="en-US" sz="3200" dirty="0" smtClean="0"/>
              <a:t>at 10hPa</a:t>
            </a:r>
            <a:endParaRPr lang="en-US" sz="3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2" y="1962908"/>
            <a:ext cx="5606620" cy="420496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22" y="1892852"/>
            <a:ext cx="5606620" cy="420496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91" y="1892852"/>
            <a:ext cx="5781826" cy="43363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54931" y="121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8253" y="942201"/>
            <a:ext cx="15704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*expresses </a:t>
            </a: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</a:rPr>
              <a:t>the horizontal pressure gradient force as the gradient of </a:t>
            </a:r>
            <a:r>
              <a:rPr lang="en-US" i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the Earth’s gravity field potential (aka geopotential) along </a:t>
            </a: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</a:rPr>
              <a:t>a constant-pressure surface</a:t>
            </a:r>
            <a:endParaRPr lang="en-US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6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polar vortex in 2019: the geopotential height</a:t>
            </a:r>
            <a:r>
              <a:rPr lang="en-US" sz="3200" dirty="0" smtClean="0">
                <a:solidFill>
                  <a:schemeClr val="accent2"/>
                </a:solidFill>
              </a:rPr>
              <a:t>* </a:t>
            </a:r>
            <a:r>
              <a:rPr lang="en-US" sz="3200" dirty="0" smtClean="0"/>
              <a:t>at 10hPa</a:t>
            </a:r>
            <a:endParaRPr lang="en-US" sz="3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27" y="1620145"/>
            <a:ext cx="3562470" cy="26718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22" y="1620144"/>
            <a:ext cx="3562470" cy="267185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218" y="1615150"/>
            <a:ext cx="3597824" cy="26983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54931" y="121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8253" y="942201"/>
            <a:ext cx="15704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*expresses </a:t>
            </a: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</a:rPr>
              <a:t>the horizontal pressure gradient force as the gradient of </a:t>
            </a:r>
            <a:r>
              <a:rPr lang="en-US" i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the Earth’s gravity field potential (aka geopotential) along </a:t>
            </a: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</a:rPr>
              <a:t>a constant-pressure surface</a:t>
            </a:r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936331" y="5104184"/>
            <a:ext cx="1734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Imag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58" y="4313518"/>
            <a:ext cx="8625817" cy="494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706767" y="9260415"/>
            <a:ext cx="75953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 zonal u-wind component over 60°S</a:t>
            </a:r>
            <a:r>
              <a:rPr kumimoji="0" lang="en-US" altLang="en-US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derived from MERRA-2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2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7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sudden effect on temperature</a:t>
            </a:r>
            <a:endParaRPr lang="en-US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1354931" y="121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69069" y="5522933"/>
            <a:ext cx="1734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33" y="1760177"/>
            <a:ext cx="3562470" cy="267185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28" y="1760176"/>
            <a:ext cx="3562470" cy="267185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24" y="1755182"/>
            <a:ext cx="3597824" cy="2698368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745331" y="1066800"/>
            <a:ext cx="11552366" cy="8686800"/>
            <a:chOff x="288131" y="781051"/>
            <a:chExt cx="12009566" cy="8972549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781051"/>
              <a:ext cx="11963400" cy="8972549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 rot="16200000">
              <a:off x="10809565" y="2321868"/>
              <a:ext cx="2514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Temperature [K]</a:t>
              </a:r>
              <a:endParaRPr lang="en-US" sz="2400" dirty="0"/>
            </a:p>
          </p:txBody>
        </p:sp>
        <p:sp>
          <p:nvSpPr>
            <p:cNvPr id="20" name="ZoneTexte 19"/>
            <p:cNvSpPr txBox="1"/>
            <p:nvPr/>
          </p:nvSpPr>
          <p:spPr>
            <a:xfrm rot="16200000">
              <a:off x="10597596" y="6550967"/>
              <a:ext cx="2895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Anomaly</a:t>
              </a:r>
              <a:endParaRPr lang="en-US" sz="2400" dirty="0"/>
            </a:p>
          </p:txBody>
        </p:sp>
      </p:grpSp>
      <p:sp>
        <p:nvSpPr>
          <p:cNvPr id="15" name="ZoneTexte 14"/>
          <p:cNvSpPr txBox="1"/>
          <p:nvPr/>
        </p:nvSpPr>
        <p:spPr>
          <a:xfrm rot="16200000">
            <a:off x="552598" y="5369868"/>
            <a:ext cx="129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231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1347E-6 -2.8125E-6 L 0.61759 -0.0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80" y="-41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78E-6 -2.8125E-6 L 0.42625 0.213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3" y="106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72E-6 3.38542E-6 L 0.234 0.52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26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354931" y="121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69069" y="5522933"/>
            <a:ext cx="1734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496" y="1061343"/>
            <a:ext cx="3562470" cy="2671853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745331" y="1066800"/>
            <a:ext cx="11552366" cy="8686800"/>
            <a:chOff x="288131" y="781051"/>
            <a:chExt cx="12009566" cy="8972549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781051"/>
              <a:ext cx="11963400" cy="8972549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 rot="16200000">
              <a:off x="10809565" y="2321868"/>
              <a:ext cx="2514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Temperature [K]</a:t>
              </a:r>
              <a:endParaRPr lang="en-US" sz="2400" dirty="0"/>
            </a:p>
          </p:txBody>
        </p:sp>
        <p:sp>
          <p:nvSpPr>
            <p:cNvPr id="26" name="ZoneTexte 25"/>
            <p:cNvSpPr txBox="1"/>
            <p:nvPr/>
          </p:nvSpPr>
          <p:spPr>
            <a:xfrm rot="16200000">
              <a:off x="10597596" y="6550967"/>
              <a:ext cx="2895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Anomaly</a:t>
              </a:r>
              <a:endParaRPr lang="en-US" sz="24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31731" y="1188720"/>
            <a:ext cx="381000" cy="7467600"/>
          </a:xfrm>
          <a:prstGeom prst="rect">
            <a:avLst/>
          </a:prstGeom>
          <a:noFill/>
          <a:ln w="571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sudden effect on temperature</a:t>
            </a:r>
            <a:endParaRPr lang="en-US" sz="3200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554776" y="5367691"/>
            <a:ext cx="129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46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354931" y="121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69069" y="5522933"/>
            <a:ext cx="1734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917" y="3943406"/>
            <a:ext cx="3562470" cy="2671853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745331" y="1066800"/>
            <a:ext cx="11552366" cy="8686800"/>
            <a:chOff x="288131" y="781051"/>
            <a:chExt cx="12009566" cy="8972549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781051"/>
              <a:ext cx="11963400" cy="8972549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 rot="16200000">
              <a:off x="10809565" y="2321868"/>
              <a:ext cx="2514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Temperature [K]</a:t>
              </a:r>
              <a:endParaRPr lang="en-US" sz="2400" dirty="0"/>
            </a:p>
          </p:txBody>
        </p:sp>
        <p:sp>
          <p:nvSpPr>
            <p:cNvPr id="26" name="ZoneTexte 25"/>
            <p:cNvSpPr txBox="1"/>
            <p:nvPr/>
          </p:nvSpPr>
          <p:spPr>
            <a:xfrm rot="16200000">
              <a:off x="10597596" y="6550967"/>
              <a:ext cx="2895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Anomaly</a:t>
              </a:r>
              <a:endParaRPr lang="en-US" sz="24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902972" y="1219200"/>
            <a:ext cx="381000" cy="7467600"/>
          </a:xfrm>
          <a:prstGeom prst="rect">
            <a:avLst/>
          </a:prstGeom>
          <a:noFill/>
          <a:ln w="571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sudden effect on temperature</a:t>
            </a:r>
            <a:endParaRPr lang="en-US" sz="3200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554776" y="5367691"/>
            <a:ext cx="129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2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 IASI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 cap="rnd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5220</TotalTime>
  <Words>570</Words>
  <Application>Microsoft Office PowerPoint</Application>
  <PresentationFormat>Personnalisé</PresentationFormat>
  <Paragraphs>98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abcsans</vt:lpstr>
      <vt:lpstr>Arial</vt:lpstr>
      <vt:lpstr>Calibri</vt:lpstr>
      <vt:lpstr>Calibri Light</vt:lpstr>
      <vt:lpstr>Helvetica</vt:lpstr>
      <vt:lpstr>Times New Roman</vt:lpstr>
      <vt:lpstr>Wingdings</vt:lpstr>
      <vt:lpstr>Slides IASI</vt:lpstr>
      <vt:lpstr>Antarctic Ozone Enhancement During The 2019 Sudden Stratospheric Warming Event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 the Dumont d’Urville station</vt:lpstr>
      <vt:lpstr>At the Dumont d’Urville station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Katchourine</dc:creator>
  <cp:lastModifiedBy>Sarah Safieddine</cp:lastModifiedBy>
  <cp:revision>254</cp:revision>
  <dcterms:created xsi:type="dcterms:W3CDTF">2018-08-10T09:28:19Z</dcterms:created>
  <dcterms:modified xsi:type="dcterms:W3CDTF">2021-12-06T16:27:59Z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2018-08-10T00:00:00Z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2018-08-10T00:00:00Z</vt:filetime>
  </property>
</Properties>
</file>